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Amin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7de3791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7de3791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7de3791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7de3791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7de3791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7de3791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de37911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7de37911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7de37911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7de37911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de37911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de37911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7de37911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7de37911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7de3791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7de3791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7de37911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7de37911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7e6658d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7e6658d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Arial"/>
              <a:buChar char="●"/>
            </a:pPr>
            <a:r>
              <a:rPr lang="zh-CN"/>
              <a:t>Jess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7e6658dd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7e6658dd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Arial"/>
              <a:buChar char="●"/>
            </a:pPr>
            <a:r>
              <a:rPr lang="zh-C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eyeball -&gt; degree of fluctuation of reaction time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Arial"/>
              <a:buChar char="●"/>
            </a:pPr>
            <a:r>
              <a:rPr lang="zh-C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Bartlett's test to see whether the variance of reaction time among std groups are significantly different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Arial"/>
              <a:buChar char="●"/>
            </a:pPr>
            <a:r>
              <a:rPr lang="zh-CN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 = .001=&gt; std has effect on reaction time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7de37911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7de37911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d6e3e496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d6e3e496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Xima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7de37911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7de3791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d6e3e496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d6e3e496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6.jpg"/><Relationship Id="rId5" Type="http://schemas.openxmlformats.org/officeDocument/2006/relationships/image" Target="../media/image11.png"/><Relationship Id="rId6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150" y="0"/>
            <a:ext cx="1466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5049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1003650" y="19192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759"/>
              <a:t>Investigating Accuracy and Bias using estimation errors in a Human Perceptual Decision-Making Task</a:t>
            </a:r>
            <a:endParaRPr sz="3759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136750" y="29416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/>
              <a:t>Project by: Amin Khatami, Anushree Ganesh, Xima Ran and Xinran Liu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Directions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Learning effects can be evaluated by plotting the </a:t>
            </a:r>
            <a:r>
              <a:rPr lang="zh-CN"/>
              <a:t>trends over all the subjects and all the trials.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Some other models such as Drift-Diffusion Model and Long-range temporal correlation models could be applied.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Checks can be made specifically for biases, like the cardinal bias or waterfall aftereffect illusion.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We also think that the experiment procedure can lead to some bias as well since the response wheel is preset to a random position and has to be rotated in order to get the response which could affect the response time.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Group: Believers					Pod: haplocheirus_shout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Group Members:</a:t>
            </a:r>
            <a:r>
              <a:rPr lang="zh-CN"/>
              <a:t> Amin Khatami, Anushree Ganesh, Xima Ran, Xinran Liu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/>
              <a:t>Mentor: </a:t>
            </a:r>
            <a:r>
              <a:rPr lang="zh-CN"/>
              <a:t>Dr.</a:t>
            </a:r>
            <a:r>
              <a:rPr lang="zh-CN"/>
              <a:t> Maria Nazarova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/>
              <a:t>Regular TA: </a:t>
            </a:r>
            <a:r>
              <a:rPr lang="zh-CN"/>
              <a:t>Harsh Arora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CN"/>
              <a:t>Project TA:</a:t>
            </a:r>
            <a:r>
              <a:rPr lang="zh-CN"/>
              <a:t> Weina (Helena) Chen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5" y="3104650"/>
            <a:ext cx="1909675" cy="17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600" y="3107665"/>
            <a:ext cx="1909673" cy="177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5">
            <a:alphaModFix/>
          </a:blip>
          <a:srcRect b="21489" l="0" r="0" t="7939"/>
          <a:stretch/>
        </p:blipFill>
        <p:spPr>
          <a:xfrm>
            <a:off x="6807075" y="3107675"/>
            <a:ext cx="1891624" cy="17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675" y="3107675"/>
            <a:ext cx="1776325" cy="17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25" y="951709"/>
            <a:ext cx="4890474" cy="407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296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Additional Figures: Trial design - Block design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6125"/>
            <a:ext cx="4253524" cy="27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188175" y="3487550"/>
            <a:ext cx="326100" cy="5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163075"/>
            <a:ext cx="8683200" cy="11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Additional Figures: Reaction Time-Trial Index for each STD prior</a:t>
            </a:r>
            <a:endParaRPr sz="3200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61100" y="1389600"/>
            <a:ext cx="25179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Color code represents different subjects. 4 subplots are 4 different standard deviation levels. 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976" y="1006850"/>
            <a:ext cx="6615025" cy="4036275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25" y="132213"/>
            <a:ext cx="4084449" cy="2439530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25" y="2714962"/>
            <a:ext cx="4084449" cy="2339281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6050" y="132225"/>
            <a:ext cx="4298175" cy="2439525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14975"/>
            <a:ext cx="4312225" cy="2339275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Results: Speed-Accuracy Trade-off</a:t>
            </a:r>
            <a:endParaRPr sz="3200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30" y="1266325"/>
            <a:ext cx="8891121" cy="29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2502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3323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0" y="2571751"/>
            <a:ext cx="6758477" cy="20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-57678" l="0" r="-10582" t="-17422"/>
          <a:stretch/>
        </p:blipFill>
        <p:spPr>
          <a:xfrm>
            <a:off x="835525" y="-80350"/>
            <a:ext cx="7472952" cy="37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475" y="2631125"/>
            <a:ext cx="2280599" cy="196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062500"/>
            <a:ext cx="85206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153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73"/>
              <a:buFont typeface="Arial"/>
              <a:buChar char="●"/>
            </a:pP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This dataset interested us since it was derived from a human perceptual decision making task. </a:t>
            </a:r>
            <a:endParaRPr sz="1772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72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153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773"/>
              <a:buFont typeface="Arial"/>
              <a:buChar char="●"/>
            </a:pP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were interested in understanding the biases that play a role in the decision making processes. </a:t>
            </a:r>
            <a:endParaRPr sz="1772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72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153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773"/>
              <a:buFont typeface="Arial"/>
              <a:buChar char="●"/>
            </a:pP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this end, we used </a:t>
            </a:r>
            <a:r>
              <a:rPr b="1"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reaction times</a:t>
            </a: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estimation errors</a:t>
            </a: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across the different prior distribution standard deviations in order to map out if </a:t>
            </a:r>
            <a:r>
              <a:rPr b="1"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prior STD</a:t>
            </a: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affects </a:t>
            </a:r>
            <a:r>
              <a:rPr b="1"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performance</a:t>
            </a:r>
            <a:r>
              <a:rPr lang="zh-CN" sz="1772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772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70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Methods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446175"/>
            <a:ext cx="8520600" cy="23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using regression models to investigate the dynamics of learning and decision-making across different stimulus strengths and prior distributions (PD) variance in a perceptual decision-making task.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00"/>
              <a:buFont typeface="Arial"/>
              <a:buChar char="●"/>
            </a:pP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conducted Bartlett’s te</a:t>
            </a: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 f</a:t>
            </a: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homoscedasticity</a:t>
            </a: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Kruskal-Wallis test for</a:t>
            </a:r>
            <a:r>
              <a:rPr lang="zh-C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difference between sets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Results: reaction time dynamics</a:t>
            </a:r>
            <a:endParaRPr sz="32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389600"/>
            <a:ext cx="25179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We selected 4 subjects and plotted the averaged reaction time ~ trial index graphs. Different colors represent different prior standard deviations. 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750" y="555600"/>
            <a:ext cx="5814826" cy="3773938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5" y="139850"/>
            <a:ext cx="4170451" cy="2431900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63" y="2715475"/>
            <a:ext cx="4170476" cy="2385999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4350" y="139850"/>
            <a:ext cx="4170475" cy="2431901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350" y="2715475"/>
            <a:ext cx="4170476" cy="2386000"/>
          </a:xfrm>
          <a:prstGeom prst="rect">
            <a:avLst/>
          </a:prstGeom>
          <a:noFill/>
          <a:ln cap="flat" cmpd="sng" w="1905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 - Reaction time dynamics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 prior std group 80 has faster reaction times compared to the other three prior standard deviations.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is incongruent with our expectations. We thought that prior std 10 would have faster reaction times than the other three.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This might be due to prior std of 10 has greater motion coherence compared to prior std of 80.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Bias may play a bigger role in prior std 80, but this will need to be evaluated through </a:t>
            </a:r>
            <a:r>
              <a:rPr lang="zh-CN"/>
              <a:t>further</a:t>
            </a:r>
            <a:r>
              <a:rPr lang="zh-CN"/>
              <a:t> research.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Results: Learning effects</a:t>
            </a:r>
            <a:endParaRPr sz="3200"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389600"/>
            <a:ext cx="33324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We plotted all the runs for one subject with a particular prior standard deviation in order to check for learning over different trials.</a:t>
            </a:r>
            <a:r>
              <a:rPr lang="zh-CN" sz="1800"/>
              <a:t>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50" y="409741"/>
            <a:ext cx="4948451" cy="4175272"/>
          </a:xfrm>
          <a:prstGeom prst="rect">
            <a:avLst/>
          </a:prstGeom>
          <a:noFill/>
          <a:ln cap="flat" cmpd="sng" w="9525">
            <a:solidFill>
              <a:srgbClr val="3133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/>
          <p:nvPr/>
        </p:nvSpPr>
        <p:spPr>
          <a:xfrm flipH="1" rot="10800000">
            <a:off x="5595125" y="665025"/>
            <a:ext cx="1467600" cy="17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6275125" y="910663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Intercept: 1.094004924429369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Coefficient: [-0.00023527]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R-squared: 0.0031963738008041753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25" y="2595379"/>
            <a:ext cx="2880001" cy="2430000"/>
          </a:xfrm>
          <a:prstGeom prst="rect">
            <a:avLst/>
          </a:prstGeom>
          <a:noFill/>
          <a:ln cap="flat" cmpd="sng" w="9525">
            <a:solidFill>
              <a:srgbClr val="3133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0"/>
          <p:cNvSpPr txBox="1"/>
          <p:nvPr/>
        </p:nvSpPr>
        <p:spPr>
          <a:xfrm>
            <a:off x="6397925" y="3425313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Intercept: 1.7266175196335807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Coefficient: [-0.00166063]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Open Sans"/>
                <a:ea typeface="Open Sans"/>
                <a:cs typeface="Open Sans"/>
                <a:sym typeface="Open Sans"/>
              </a:rPr>
              <a:t>R-squared: 0.03982000993687729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375" y="2595375"/>
            <a:ext cx="2880000" cy="2430000"/>
          </a:xfrm>
          <a:prstGeom prst="rect">
            <a:avLst/>
          </a:prstGeom>
          <a:noFill/>
          <a:ln cap="flat" cmpd="sng" w="9525">
            <a:solidFill>
              <a:srgbClr val="3133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25" y="108525"/>
            <a:ext cx="2880001" cy="2419601"/>
          </a:xfrm>
          <a:prstGeom prst="rect">
            <a:avLst/>
          </a:prstGeom>
          <a:noFill/>
          <a:ln cap="flat" cmpd="sng" w="9525">
            <a:solidFill>
              <a:srgbClr val="31333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6775" y="104063"/>
            <a:ext cx="2999999" cy="24073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 flipH="1" rot="10800000">
            <a:off x="1338800" y="259150"/>
            <a:ext cx="904800" cy="1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 flipH="1" rot="10800000">
            <a:off x="1338800" y="2754000"/>
            <a:ext cx="904800" cy="1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156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 - Learning effects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793650"/>
            <a:ext cx="85206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</a:t>
            </a:r>
            <a:r>
              <a:rPr lang="zh-CN"/>
              <a:t>eaction time of the first few trials in the first run was the longest.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Reaction time becomes faster as runs progresses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Finally, reaction stablizes around a straight line.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Average reaction time can show individual differences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There seems to be a positive </a:t>
            </a:r>
            <a:r>
              <a:rPr lang="zh-CN"/>
              <a:t>learning</a:t>
            </a:r>
            <a:r>
              <a:rPr lang="zh-CN"/>
              <a:t> effect, but further evaluation over a longer timescale will be needed to ascertain</a:t>
            </a:r>
            <a:r>
              <a:rPr lang="zh-CN"/>
              <a:t>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R-squared value is small, suggesting linear regression may not be a good model, other models should be considered for future analysis.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